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6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285" r:id="rId30"/>
    <p:sldId id="405" r:id="rId31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660"/>
  </p:normalViewPr>
  <p:slideViewPr>
    <p:cSldViewPr>
      <p:cViewPr varScale="1">
        <p:scale>
          <a:sx n="105" d="100"/>
          <a:sy n="105" d="100"/>
        </p:scale>
        <p:origin x="-876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500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24YLXGKXZZX3-20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23YLXGKZZXX3-14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../../&#35838;&#26102;&#36319;&#36394;&#26816;&#27979;word&#25991;&#20214;/&#36873;&#25321;&#24615;&#24517;&#20462;&#19977;&#35838;&#26102;&#26816;&#27979;&#65288;&#21313;&#65289;&#21019;&#26032;&#24605;&#32500;&#35201;&#21147;&#27714;&#36229;&#21069;.doc" TargetMode="External"/><Relationship Id="rId5" Type="http://schemas.openxmlformats.org/officeDocument/2006/relationships/hyperlink" Target="../../&#35838;&#26102;&#36319;&#36394;&#26816;&#27979;word&#25991;&#20214;/UNIT%201%20&#21333;&#20803;&#35821;&#22522;&#22238;&#25187;&#19982;&#20223;&#30495;&#26816;&#27979;.DOC" TargetMode="Externa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32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第十三课　创新思维要力求超前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整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体把握—————本课主要内容与目标导向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一、明确学习目标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．体会超前思维是对常识局限性的突破和超越，联系具体事例，把握超前思维的特点和意义。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．结合科研及生活等实际，了解创造性预测事物发展态势的意义，体会超前思维在问题解决中的运用。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5801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908720"/>
            <a:ext cx="10801200" cy="792088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二、建构知识体系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pic>
        <p:nvPicPr>
          <p:cNvPr id="1026" name="Picture 2" descr="24YLXGKXZZX3-2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160" y="2204863"/>
            <a:ext cx="9168907" cy="279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-99392"/>
            <a:ext cx="10801200" cy="2160240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一点一过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　超前思维的含义与特</a:t>
            </a:r>
            <a:r>
              <a:rPr lang="zh-CN" altLang="zh-CN" sz="2600" b="1" kern="100" dirty="0" smtClean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 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主干知识·系统归纳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0"/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超前思维的含义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284073"/>
              </p:ext>
            </p:extLst>
          </p:nvPr>
        </p:nvGraphicFramePr>
        <p:xfrm>
          <a:off x="264939" y="1916832"/>
          <a:ext cx="11449272" cy="4814094"/>
        </p:xfrm>
        <a:graphic>
          <a:graphicData uri="http://schemas.openxmlformats.org/drawingml/2006/table">
            <a:tbl>
              <a:tblPr/>
              <a:tblGrid>
                <a:gridCol w="922090"/>
                <a:gridCol w="10527182"/>
              </a:tblGrid>
              <a:tr h="13577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依据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事物的发生和发展有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其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人的思维对事物的反映具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。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思维在某种程度上能够对事物的发展趋势作出预测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内涵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超前思维是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全方位地分析事物的历史和现状的基础上，从事物发展的现实情况出发，认识和把握事物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运用合理的推理和想象，判断事物未来发展趋势的思维形态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表现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“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”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是超前思维的表现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思想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条件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超前思维是有超前意识的思维。善于反思、勇于质疑是超前意识的基本品质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405026" y="2132856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规律性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337947" y="2125811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能动性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073251" y="3429000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多角度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385619" y="391249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发展状态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489075" y="5157192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先知先觉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44624"/>
            <a:ext cx="10801200" cy="648072"/>
          </a:xfrm>
        </p:spPr>
        <p:txBody>
          <a:bodyPr>
            <a:normAutofit lnSpcReduction="10000"/>
          </a:bodyPr>
          <a:lstStyle/>
          <a:p>
            <a:pPr indent="0"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超前思维的特征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737325"/>
              </p:ext>
            </p:extLst>
          </p:nvPr>
        </p:nvGraphicFramePr>
        <p:xfrm>
          <a:off x="480963" y="692696"/>
          <a:ext cx="10801200" cy="6062472"/>
        </p:xfrm>
        <a:graphic>
          <a:graphicData uri="http://schemas.openxmlformats.org/drawingml/2006/table">
            <a:tbl>
              <a:tblPr/>
              <a:tblGrid>
                <a:gridCol w="792088"/>
                <a:gridCol w="10009112"/>
              </a:tblGrid>
              <a:tr h="1508654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探索性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超前思维对认识中落后的、过时的、丧失优势的东西予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以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肯定其中进步的、先进的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东西，并在此基础上构想事物发展的可能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654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预测性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超前思维利用思维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超越了事物发展的具体时间和空间，以及事物发展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在头脑中推想事物发展的未来状况，其结果具有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“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”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的特征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654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不确定性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超前思维指向未来，但未来并不是现实的单向直线的延伸，而是存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可能性。事物发展的具体状况不一定完全按照人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们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方式展开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9697987" y="764704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否定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017467" y="1412776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有价值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001243" y="1905219"/>
            <a:ext cx="854721" cy="772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70000"/>
              </a:lnSpc>
              <a:tabLst>
                <a:tab pos="2700655" algn="l"/>
              </a:tabLst>
            </a:pPr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趋势</a:t>
            </a:r>
            <a:endParaRPr lang="zh-CN" altLang="en-US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28111" y="2690336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创造性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649315" y="3417746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具体环节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6927" y="4149080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事先得知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561083" y="5517232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多向变化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260443" y="6176917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事先预测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332656"/>
            <a:ext cx="11161240" cy="6336704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基础微练</a:t>
            </a: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超前思维是运用推理和想象，判断事物未来发展趋势的思维方式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超前思维是运用合理的推理和想象，判断事物未来发展趋势的思维方式。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多角度、全方位地分析事物运用了超前思维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超前思维的关键是判断事物未来发展趋势。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合理的想象是超前思维的表现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 ×　“先知先觉”是超前思维的表现。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980728"/>
            <a:ext cx="11233248" cy="5328592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 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(4)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相对于事物的现状而言，超前思维的结果具有“可验证”的特征。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相对于事物的现状而言，超前思维的结果具有“事先得知”的特征。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(5)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提高超前思维预测成果的科学性和准确性，需要人们充分发挥想象。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提高超前思维预测成果的科学性和准确性，需要人们立足实践活动，充分认识和把握事物的规律，创造有利的条件，促使事物向有利于人们预测的方向发展。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332656"/>
            <a:ext cx="11161240" cy="6264696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高频题点·深化拓展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题 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超前思维的特征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 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考法感悟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452438" indent="-452438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当初发现天王星后，人们发现天王星的实际轨道和按照理论计算的总是不符合。所以人们怀疑在天王星的轨道外有一颗未知的大行星存在，它的引力干扰了天王星的运行。于是人们先计算预测了这颗行星应该在的位置，然后去那里寻找，果然发现了海王星这颗行星。海王星被恩格斯称为“笔尖上发现的行星”。“笔尖上发现的行星”主要体现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了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96752"/>
            <a:ext cx="10801200" cy="4608512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①超前思维的探索性　②超前思维的预测性　③超前思维的不确定性　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④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超前思维“事先得知”的特征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料体现了超前思维的预测性和“事先得知”的特征，②④正确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料没有涉及超前思维的不确定性和探索性，①③不符合题意。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6632"/>
            <a:ext cx="10801200" cy="6552728"/>
          </a:xfrm>
        </p:spPr>
        <p:txBody>
          <a:bodyPr>
            <a:normAutofit fontScale="92500"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某意大利企业家在领导某公司时，微型电脑刚刚流行。为了赶上这一新潮流，他成立了一个研究实验室，加紧研制家庭和办公型微型电脑。当研制快要成功时，美国一公司兼容式微型机抢先一步上市了，并迅速在世界范围内畅销。面对致命打击，该企业家作出决断：放弃即将完成的研究。他重新组织力量，在美国已发售的微型电脑的基础上，研制一种性价比高得多的兼容机，并获得了成功。材料表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明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539750"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①超前思维指向的未来具有不确定性　②超前思维是将不利因素转化为有利因素的思维形态　③超前思维要有追求事物发展更好、更优、更强的意识　④人们可以超越事物发展的现实情况预测事物未来发展趋势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340768"/>
            <a:ext cx="10801200" cy="3888432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料说明超前思维指向的未来具有不确定性，超前思维要有追求事物发展更好、更优、更强的意识，①③正确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②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是对超前思维含义的错误理解，排除。人们必须从事物发展的现实情况出发，预测事物未来发展趋势，④错误。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88640"/>
            <a:ext cx="11161240" cy="6552728"/>
          </a:xfrm>
        </p:spPr>
        <p:txBody>
          <a:bodyPr>
            <a:normAutofit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3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．我国数字经济发展进入“快车道”，其中，大数据、云计算、区块链创新发展目前处于世界第一梯队，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5G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移动通信技术、设备和应用，在全球都处于领先地位。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2022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年政府工作报告指出，促进数字经济发展，加强数字中国建设整体布局，建设数字信息基础设施，推进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5G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规模化应用，促进产业数字化转型，发展智慧城市、数字乡村。这体现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了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539750"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①超前思维确保经济社会持续健康发展　②超前思维要以事物发展的状况为依据　③超前思维要运用推理和想象的方法　④超前思维具有探索性和预测性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556792"/>
            <a:ext cx="10801200" cy="360040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①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中“确保”说法绝对，错误。材料说明超前思维要以事物发展的状况为依据，超前思维具有探索性和预测性的特征，②④正确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料不涉及超前思维要运用推理和想象的方法，③排除。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1"/>
            <a:ext cx="10801200" cy="1440160"/>
          </a:xfrm>
        </p:spPr>
        <p:txBody>
          <a:bodyPr>
            <a:normAutofit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深化认知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sz="2600" b="1" kern="100" dirty="0">
                <a:ea typeface="方正细黑一简体"/>
                <a:cs typeface="Times New Roman"/>
              </a:rPr>
              <a:t>深化理解超前思维的特征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837750"/>
              </p:ext>
            </p:extLst>
          </p:nvPr>
        </p:nvGraphicFramePr>
        <p:xfrm>
          <a:off x="408954" y="2139651"/>
          <a:ext cx="11305257" cy="4584447"/>
        </p:xfrm>
        <a:graphic>
          <a:graphicData uri="http://schemas.openxmlformats.org/drawingml/2006/table">
            <a:tbl>
              <a:tblPr/>
              <a:tblGrid>
                <a:gridCol w="1012414"/>
                <a:gridCol w="787786"/>
                <a:gridCol w="9505057"/>
              </a:tblGrid>
              <a:tr h="14835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探索性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超前思维是对认识中落后的、过时的、丧失优势的东西予以否定，肯定其中进步的、先进的、有价值的东西，并在此基础上构想事物发展的可能的趋势。体现发展的观点、辩证否定的观点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69217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预测性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客观基础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思维具有能动性，能动的思维能够在头脑中创造观念的对象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4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内涵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超前思维正是利用思维的创造性，超越了事物发展的具体时间和空间，以及事物发展的具体环节，在头脑中推想事物发展的未来状况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7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特性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相对于事物的现状而言，超前思维的结果具有“事先得知”的特性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799" marR="287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8995" y="620688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 smtClean="0"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续表</a:t>
            </a:r>
            <a:endParaRPr lang="zh-CN" altLang="en-US" sz="2600" b="1" dirty="0">
              <a:latin typeface="方正细黑一简体" panose="03000509000000000000" pitchFamily="65" charset="-122"/>
              <a:ea typeface="方正细黑一简体" panose="03000509000000000000" pitchFamily="65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18535"/>
              </p:ext>
            </p:extLst>
          </p:nvPr>
        </p:nvGraphicFramePr>
        <p:xfrm>
          <a:off x="768995" y="1531462"/>
          <a:ext cx="10513168" cy="4741688"/>
        </p:xfrm>
        <a:graphic>
          <a:graphicData uri="http://schemas.openxmlformats.org/drawingml/2006/table">
            <a:tbl>
              <a:tblPr/>
              <a:tblGrid>
                <a:gridCol w="796452"/>
                <a:gridCol w="1035388"/>
                <a:gridCol w="8681328"/>
              </a:tblGrid>
              <a:tr h="1131491">
                <a:tc rowSpan="2"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不确定性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客观原因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超前思维指向未来，但未来存在多向变化的可能性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4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主观原因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人们对事物发展规律的把握有正确与错误、深刻与肤浅之分，事物在其发展过程中受到各种各样的不可预料的因素的影响，事物发展的具体情况不可能完全按照人们事先预测的方式开展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-99392"/>
            <a:ext cx="10801200" cy="2232248"/>
          </a:xfrm>
        </p:spPr>
        <p:txBody>
          <a:bodyPr>
            <a:normAutofit/>
          </a:bodyPr>
          <a:lstStyle/>
          <a:p>
            <a:pPr indent="662940" algn="ctr"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一点一过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　超前思维的方法与意义</a:t>
            </a:r>
            <a:endParaRPr lang="zh-CN" altLang="zh-CN" sz="105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662940" algn="ctr"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主干知识·系统归纳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0"/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超前思维的方法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44897"/>
              </p:ext>
            </p:extLst>
          </p:nvPr>
        </p:nvGraphicFramePr>
        <p:xfrm>
          <a:off x="552971" y="1916831"/>
          <a:ext cx="11161239" cy="4937760"/>
        </p:xfrm>
        <a:graphic>
          <a:graphicData uri="http://schemas.openxmlformats.org/drawingml/2006/table">
            <a:tbl>
              <a:tblPr/>
              <a:tblGrid>
                <a:gridCol w="1008112"/>
                <a:gridCol w="1008112"/>
                <a:gridCol w="9145015"/>
              </a:tblGrid>
              <a:tr h="109043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矛盾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分析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方法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依据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任何事物、任何时候都存在矛盾，事物的内在矛盾是推动事物发展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并决定事物发展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46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意义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把握了事物发展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才能对事物发展的状况和趋势作出正确的判断和预见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43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推理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和想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象的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方法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推理的方法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超前思维是依据事物发展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和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状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况，对事物未来的发展趋势进行预测。要把握事物发展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就需要运用推理的方法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19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想象的方法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由于事物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发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展趋势受诸多因素的影响，人们难以由其过去和现在的状况必然地推知其未来，所以需要运用想象等思维方法弥补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其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不足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929235" y="249289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内在动力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177707" y="2400562"/>
            <a:ext cx="803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tabLst>
                <a:tab pos="2700655" algn="l"/>
              </a:tabLst>
            </a:pPr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方向</a:t>
            </a:r>
            <a:endParaRPr lang="zh-CN" altLang="en-US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7467" y="306872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内在矛盾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313611" y="414908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历史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7310386" y="414168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现实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7001006" y="465313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因果关系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4153371" y="5157192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未来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2875203" y="6279703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前提条件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696547"/>
              </p:ext>
            </p:extLst>
          </p:nvPr>
        </p:nvGraphicFramePr>
        <p:xfrm>
          <a:off x="609600" y="1894173"/>
          <a:ext cx="10975974" cy="3911419"/>
        </p:xfrm>
        <a:graphic>
          <a:graphicData uri="http://schemas.openxmlformats.org/drawingml/2006/table">
            <a:tbl>
              <a:tblPr/>
              <a:tblGrid>
                <a:gridCol w="879475"/>
                <a:gridCol w="1224136"/>
                <a:gridCol w="8872363"/>
              </a:tblGrid>
              <a:tr h="1466782">
                <a:tc rowSpan="3"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注重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调查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研究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必要性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超前思维建立在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对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情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况的把握之上，而把握事物的发展情况离不开调查研究。没有调查就没有发言权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7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内涵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调查是有计划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地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了解事物的真实情况。研究是对调查得到的材料进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行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综合，以便认识事物的本质和规律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8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作用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只有通过调查研究，我们才能对事物作出正确的判断和预测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9778" marR="49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552971" y="1093427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600" b="1" dirty="0">
                <a:solidFill>
                  <a:prstClr val="black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续表</a:t>
            </a:r>
          </a:p>
        </p:txBody>
      </p:sp>
      <p:sp>
        <p:nvSpPr>
          <p:cNvPr id="8" name="矩形 7"/>
          <p:cNvSpPr/>
          <p:nvPr/>
        </p:nvSpPr>
        <p:spPr>
          <a:xfrm>
            <a:off x="5377507" y="2132856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事物发展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017467" y="3573016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有目的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352495" y="4221088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6632"/>
            <a:ext cx="10801200" cy="792088"/>
          </a:xfrm>
        </p:spPr>
        <p:txBody>
          <a:bodyPr>
            <a:normAutofit/>
          </a:bodyPr>
          <a:lstStyle/>
          <a:p>
            <a:pPr indent="0"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超前思维的意义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82092"/>
              </p:ext>
            </p:extLst>
          </p:nvPr>
        </p:nvGraphicFramePr>
        <p:xfrm>
          <a:off x="480963" y="1124744"/>
          <a:ext cx="11089232" cy="5518309"/>
        </p:xfrm>
        <a:graphic>
          <a:graphicData uri="http://schemas.openxmlformats.org/drawingml/2006/table">
            <a:tbl>
              <a:tblPr/>
              <a:tblGrid>
                <a:gridCol w="708425"/>
                <a:gridCol w="1393052"/>
                <a:gridCol w="8987755"/>
              </a:tblGrid>
              <a:tr h="90519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哲学层面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有助于人们能动地认识世界，有助于人们趋利避害、防患于未然，成功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地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endParaRPr lang="zh-CN" sz="7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/>
                </a:tc>
              </a:tr>
              <a:tr h="13577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能使人们通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过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思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考，把握事物发展状态，帮助人们规划和调整思路，从而进行正确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抓住有利的发展机遇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endParaRPr lang="zh-CN" sz="7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/>
                </a:tc>
              </a:tr>
              <a:tr h="452596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生活层面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个人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有利于我们规划成长成才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企业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有利于企业开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发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产品和市场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社会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有利于社会绘制更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为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服务蓝图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国家民族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有利于国家和民族进行科学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整体谋划，推动经济社会持续健康发展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489075" y="1628800"/>
            <a:ext cx="1524776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tabLst>
                <a:tab pos="2700655" algn="l"/>
              </a:tabLst>
            </a:pPr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改造世界</a:t>
            </a:r>
            <a:endParaRPr lang="zh-CN" altLang="en-US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79646" y="2420888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前瞻性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585419" y="2996952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决策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602942" y="3573016"/>
            <a:ext cx="1023037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tabLst>
                <a:tab pos="2700655" algn="l"/>
              </a:tabLst>
            </a:pPr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方案</a:t>
            </a:r>
            <a:r>
              <a:rPr lang="en-US" altLang="zh-CN" sz="2600" b="1" kern="100" dirty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 </a:t>
            </a:r>
            <a:endParaRPr lang="zh-CN" altLang="en-US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36030" y="4273510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供给侧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7021083" y="4869160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全面合理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002360" y="5456837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顶层设计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88640"/>
            <a:ext cx="11089232" cy="6408712"/>
          </a:xfrm>
        </p:spPr>
        <p:txBody>
          <a:bodyPr>
            <a:normAutofit lnSpcReduction="10000"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基础微练</a:t>
            </a: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要把握事物发展的因果关系，就需要运用想象的方法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要把握事物发展的因果关系，就需要运用推理的方法。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定量预测是对事物发展状况的直观估计和评价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定性预测是对事物发展状况的直观估计和评价。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10221913" indent="-10221913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调查是对研究得到的材料进行分析、综合，以便认识事物的本质和规律。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研究是对调查得到的材料进行分析、综合，以便认识事物的本质和规律。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96752"/>
            <a:ext cx="11089232" cy="468052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(4)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超前思维必然使人们趋利避害、防患于未然，成功地改造世界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超前思维有助于人们能动地认识世界，也有助于人们趋利避害、防患于未然，成功地改造世界。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(5)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利用超前思维的前瞻性功能，企业就能开发供给侧的产品和市场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利用超前思维的前瞻性功能，有利于企业开发供给侧的产品和市场，但并不是一定能开发供给侧的产品和市场。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88640"/>
            <a:ext cx="10801200" cy="6120679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高频题点·深化拓展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题 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超前思维的方法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 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考法感悟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随着现代决策的科学化，对具体事件的预测往往采用定性预测和定量预测相结合的方法：定性预测是对事物发展状况的直观估计和评价；定量预测是使用因素变量、统计数据，运用数学方法构建数学模型，借以揭示有关变量之间的规律性联系，用于预测和推测事件的未来发展情况。由此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见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288032"/>
            <a:ext cx="10801200" cy="6597352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①超前思维方法是对事物未来的发展趋势进行预测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②超前思维方法要把握事物发展的因果关系，需要运用推理的方法　③想象思维方式需要被弥补　④事物发展的原因受诸多因素的影响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料表明超前思维方法是对事物未来的发展趋势进行预测，要把握事物发展的因果关系，需要运用推理的方法，①②正确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需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要运用想象等思维方法弥补其前提条件的不足，③错误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事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物的未来发展趋势受诸多因素的影响，④错误。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764704"/>
            <a:ext cx="10801200" cy="5256584"/>
          </a:xfrm>
        </p:spPr>
        <p:txBody>
          <a:bodyPr>
            <a:normAutofit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．习近平总书记告诫我们，增强忧患意识、防范风险挑战要一以贯之。前进道路不可能一帆风顺，越是取得成绩的时候，越要有如履薄冰的谨慎，越要有居安思危的忧患。这启示我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们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539750"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①要有超前处理问题的意识　②要培养超前思维，防患于未然　③要创造条件，改变事物发生和发展的规律　④要立足实践，充分认识事物的规律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484784"/>
            <a:ext cx="10801200" cy="3672408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居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安思危、防患于未然提醒我们要有超前思维，①②正确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③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中“改变”说法错误，排除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料更强调思维的能动性，而不是认识规律，④不符合题意。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980728"/>
            <a:ext cx="10801200" cy="4752528"/>
          </a:xfrm>
        </p:spPr>
        <p:txBody>
          <a:bodyPr>
            <a:normAutofit/>
          </a:bodyPr>
          <a:lstStyle/>
          <a:p>
            <a:pPr marL="9779000" indent="-977900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3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．列宁说：“神奇的预言是神话，科学的预言却是事实。”这是在强调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625475" indent="36513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①超前思维要以事物发展的状况为根据　②超前思维要运用矛盾分析方法　③超前思维要运用推理和想象的方法　④超前思维要注重调查研究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412776"/>
            <a:ext cx="10801200" cy="3816424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D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料说明超前思维是根据事物发展的可能性进行预测的，而把握事物的发展状况离不开调查研究，①④正确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料没有体现矛盾分析方法，也没有体现推理和想象的方法，②③不符合题意。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6947" y="188640"/>
            <a:ext cx="11449272" cy="6480720"/>
          </a:xfrm>
        </p:spPr>
        <p:txBody>
          <a:bodyPr>
            <a:noAutofit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深化认知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．全面理解超前思维的矛盾分析方法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矛盾分析方法是指运用矛盾的观点观察、分析事物内部的各个方面及其运动的状况，以达到认识客观事物的方法。它是定性分析的方法。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运用这一方法，必须坚持对立统一的观点，从统一中看到对立，从对立中看到统一。具体来说：一是必须坚持“两点论”，防止片面性，切忌“顾此失彼”。二是必须坚持“重点论”，善于把握主要矛盾和矛盾的主要方面，突出重点，抓住关键。三是必须坚持“矛盾的普遍性和矛盾的特殊性相结合”，既要具体问题具体分析，也要坚持共性和个性具体的历史的统一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14861" y="908720"/>
            <a:ext cx="10801200" cy="1080120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．图示法正确理解调查研究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pic>
        <p:nvPicPr>
          <p:cNvPr id="6146" name="Picture 2" descr="23YLXGKZZXX3-1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872" y="2581275"/>
            <a:ext cx="8317179" cy="21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3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．超前思维与超前意识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是有超前意识的思维。超前意识是不满足于现状的意识，是居安思危的意识，是自觉地站得更高、看得更远的意识，是追求事物发展更好、更优、更强的意识。善于反思、勇于质疑是超前意识的基本品质。没有反思，不敢质疑，就不会有超前意识，更不会有超前思维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超前思维要以事物发展的状况为根据，是根据事物发展的可能性进行预测的。超前思维不能陷于不切实际的胡思乱想之中。要提高超前思维的正确性，需要运用科学的思维方法。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8161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07" y="1497547"/>
            <a:ext cx="944421" cy="351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811" y="1502660"/>
            <a:ext cx="9578899" cy="349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816131">
            <a:hlinkClick r:id="rId5" action="ppaction://hlinkfile"/>
          </p:cNvPr>
          <p:cNvSpPr txBox="1"/>
          <p:nvPr/>
        </p:nvSpPr>
        <p:spPr>
          <a:xfrm>
            <a:off x="759568" y="1988840"/>
            <a:ext cx="10371137" cy="249299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600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课时跟踪</a:t>
            </a:r>
            <a:r>
              <a:rPr lang="zh-CN" altLang="zh-CN" sz="2600" b="1" dirty="0">
                <a:latin typeface="黑体" panose="02010600030101010101" pitchFamily="2" charset="-122"/>
                <a:ea typeface="黑体" panose="02010600030101010101" pitchFamily="2" charset="-122"/>
              </a:rPr>
              <a:t>检测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见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课时跟踪检测</a:t>
            </a:r>
            <a:r>
              <a:rPr lang="zh-CN" altLang="en-US" sz="26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（十）</a:t>
            </a:r>
            <a:r>
              <a:rPr lang="en-US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  <a:hlinkClick r:id="rId6" action="ppaction://hlinkfile"/>
              </a:rPr>
              <a:t> 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(</a:t>
            </a:r>
            <a:r>
              <a:rPr kumimoji="0" lang="zh-CN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单击进入电子文档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)</a:t>
            </a:r>
            <a:endParaRPr kumimoji="0" lang="en-US" altLang="zh-CN" sz="2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隶书" pitchFamily="49" charset="-122"/>
              <a:ea typeface="隶书" pitchFamily="49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96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9929" y="1453852"/>
            <a:ext cx="2263769" cy="2263180"/>
            <a:chOff x="1278794" y="3334906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1278794" y="3334906"/>
              <a:ext cx="914014" cy="914014"/>
              <a:chOff x="304800" y="673084"/>
              <a:chExt cx="4000500" cy="4000513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084"/>
                <a:ext cx="4000500" cy="400051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1" y="760411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458639" y="3465722"/>
              <a:ext cx="532149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谢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01770" y="2966020"/>
            <a:ext cx="2263769" cy="2263180"/>
            <a:chOff x="1278794" y="3334906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461947" y="3521010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sz="8800" b="1" dirty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经典行楷简" panose="02010609000101010101" pitchFamily="49" charset="-122"/>
                </a:rPr>
                <a:t>谢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54098" y="1278904"/>
            <a:ext cx="2263769" cy="2263180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77140" y="3523008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观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442" y="2501039"/>
            <a:ext cx="2263769" cy="2263180"/>
            <a:chOff x="1278794" y="3334906"/>
            <a:chExt cx="914014" cy="9140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425172" y="831520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496641" y="3503457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看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6947" y="1628800"/>
            <a:ext cx="11496070" cy="2925098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8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2850921"/>
      </p:ext>
    </p:extLst>
  </p:cSld>
  <p:clrMapOvr>
    <a:masterClrMapping/>
  </p:clrMapOvr>
  <p:transition spd="slow" advClick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3234</Words>
  <Application>Microsoft Office PowerPoint</Application>
  <PresentationFormat>自定义</PresentationFormat>
  <Paragraphs>200</Paragraphs>
  <Slides>30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141</cp:revision>
  <dcterms:created xsi:type="dcterms:W3CDTF">2021-04-02T06:41:31Z</dcterms:created>
  <dcterms:modified xsi:type="dcterms:W3CDTF">2023-02-16T06:41:21Z</dcterms:modified>
</cp:coreProperties>
</file>